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44"/>
  </p:notesMasterIdLst>
  <p:handoutMasterIdLst>
    <p:handoutMasterId r:id="rId45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5" r:id="rId16"/>
    <p:sldId id="416" r:id="rId17"/>
    <p:sldId id="365" r:id="rId18"/>
    <p:sldId id="417" r:id="rId19"/>
    <p:sldId id="409" r:id="rId20"/>
    <p:sldId id="407" r:id="rId21"/>
    <p:sldId id="408" r:id="rId22"/>
    <p:sldId id="380" r:id="rId23"/>
    <p:sldId id="381" r:id="rId24"/>
    <p:sldId id="383" r:id="rId25"/>
    <p:sldId id="359" r:id="rId26"/>
    <p:sldId id="405" r:id="rId27"/>
    <p:sldId id="384" r:id="rId28"/>
    <p:sldId id="385" r:id="rId29"/>
    <p:sldId id="399" r:id="rId30"/>
    <p:sldId id="386" r:id="rId31"/>
    <p:sldId id="387" r:id="rId32"/>
    <p:sldId id="388" r:id="rId33"/>
    <p:sldId id="390" r:id="rId34"/>
    <p:sldId id="391" r:id="rId35"/>
    <p:sldId id="400" r:id="rId36"/>
    <p:sldId id="392" r:id="rId37"/>
    <p:sldId id="393" r:id="rId38"/>
    <p:sldId id="401" r:id="rId39"/>
    <p:sldId id="395" r:id="rId40"/>
    <p:sldId id="389" r:id="rId41"/>
    <p:sldId id="406" r:id="rId42"/>
    <p:sldId id="410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3018" autoAdjust="0"/>
  </p:normalViewPr>
  <p:slideViewPr>
    <p:cSldViewPr snapToGrid="0" snapToObjects="1">
      <p:cViewPr varScale="1">
        <p:scale>
          <a:sx n="83" d="100"/>
          <a:sy n="83" d="100"/>
        </p:scale>
        <p:origin x="14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8296656"/>
        <c:axId val="-2078300464"/>
      </c:radarChart>
      <c:catAx>
        <c:axId val="-207829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300464"/>
        <c:crosses val="autoZero"/>
        <c:auto val="1"/>
        <c:lblAlgn val="ctr"/>
        <c:lblOffset val="100"/>
        <c:noMultiLvlLbl val="0"/>
      </c:catAx>
      <c:valAx>
        <c:axId val="-207830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829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28/03/2018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 smtClean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 smtClean="0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 smtClean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</a:t>
            </a:r>
            <a:r>
              <a:rPr lang="pt-BR" b="1" dirty="0" smtClean="0">
                <a:solidFill>
                  <a:schemeClr val="dk1"/>
                </a:solidFill>
              </a:rPr>
              <a:t>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O que significa reduzir em 15% 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Imagem 48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00000000-0008-0000-09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3" y="660399"/>
            <a:ext cx="8026774" cy="61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25673" y="660399"/>
            <a:ext cx="2078182" cy="5269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798747" y="714964"/>
            <a:ext cx="2303362" cy="3293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REMOVER ESTE QUADRO AO LADO. </a:t>
            </a:r>
          </a:p>
          <a:p>
            <a:endParaRPr lang="en-US" dirty="0" smtClean="0"/>
          </a:p>
          <a:p>
            <a:r>
              <a:rPr lang="en-US" dirty="0" smtClean="0"/>
              <a:t>Nao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fazendo</a:t>
            </a:r>
            <a:r>
              <a:rPr lang="en-US" dirty="0" smtClean="0"/>
              <a:t> </a:t>
            </a:r>
            <a:r>
              <a:rPr lang="en-US" dirty="0" err="1" smtClean="0"/>
              <a:t>sentido</a:t>
            </a:r>
            <a:r>
              <a:rPr lang="en-US" dirty="0" smtClean="0"/>
              <a:t> o </a:t>
            </a:r>
            <a:r>
              <a:rPr lang="en-US" dirty="0" err="1" smtClean="0"/>
              <a:t>calcul</a:t>
            </a:r>
            <a:r>
              <a:rPr lang="en-US" dirty="0" smtClean="0"/>
              <a:t> </a:t>
            </a:r>
            <a:r>
              <a:rPr lang="en-US" dirty="0" err="1" smtClean="0"/>
              <a:t>dessas</a:t>
            </a:r>
            <a:r>
              <a:rPr lang="en-US" dirty="0" smtClean="0"/>
              <a:t> horas e do </a:t>
            </a:r>
            <a:r>
              <a:rPr lang="en-US" dirty="0" err="1" smtClean="0"/>
              <a:t>numero</a:t>
            </a:r>
            <a:r>
              <a:rPr lang="en-US" dirty="0" smtClean="0"/>
              <a:t> de </a:t>
            </a:r>
            <a:r>
              <a:rPr lang="en-US" dirty="0" err="1" smtClean="0"/>
              <a:t>dias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GANHOS </a:t>
            </a:r>
            <a:r>
              <a:rPr lang="pt-BR" b="1" dirty="0">
                <a:solidFill>
                  <a:schemeClr val="dk1"/>
                </a:solidFill>
              </a:rPr>
              <a:t>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chemeClr val="dk1"/>
                </a:solidFill>
              </a:rPr>
              <a:t>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 smtClean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GANHOS </a:t>
            </a:r>
            <a:r>
              <a:rPr lang="pt-BR" b="1" dirty="0">
                <a:solidFill>
                  <a:schemeClr val="dk1"/>
                </a:solidFill>
              </a:rPr>
              <a:t>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 smtClean="0"/>
              <a:t>Satisfação </a:t>
            </a:r>
            <a:r>
              <a:rPr lang="pt-BR" dirty="0"/>
              <a:t>do Servidor ao trabalhar com metodologias e padroes definidos, possibilitando a redução do stress no </a:t>
            </a:r>
            <a:r>
              <a:rPr lang="pt-BR" dirty="0" smtClean="0"/>
              <a:t>trabalho</a:t>
            </a:r>
            <a:endParaRPr lang="pt-BR" dirty="0" smtClean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 smtClean="0">
                <a:solidFill>
                  <a:sysClr val="windowText" lastClr="000000"/>
                </a:solidFill>
              </a:rPr>
              <a:t>Maior </a:t>
            </a:r>
            <a:r>
              <a:rPr lang="pt-BR" dirty="0">
                <a:solidFill>
                  <a:sysClr val="windowText" lastClr="000000"/>
                </a:solidFill>
              </a:rPr>
              <a:t>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</a:t>
            </a:r>
            <a:r>
              <a:rPr lang="pt-BR" dirty="0" smtClean="0">
                <a:solidFill>
                  <a:schemeClr val="dk1"/>
                </a:solidFill>
              </a:rPr>
              <a:t>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PRINCIPAL GANHO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chemeClr val="dk1"/>
                </a:solidFill>
              </a:rPr>
              <a:t>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</a:t>
            </a:r>
            <a:r>
              <a:rPr lang="pt-BR" dirty="0" smtClean="0">
                <a:solidFill>
                  <a:schemeClr val="dk1"/>
                </a:solidFill>
              </a:rPr>
              <a:t>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$ (dias </a:t>
            </a:r>
            <a:r>
              <a:rPr lang="pt-BR" dirty="0">
                <a:solidFill>
                  <a:schemeClr val="dk1"/>
                </a:solidFill>
              </a:rPr>
              <a:t>para alocação de servidores em outros projetos e processos</a:t>
            </a:r>
            <a:r>
              <a:rPr lang="pt-BR" dirty="0" smtClean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$ (</a:t>
            </a:r>
            <a:r>
              <a:rPr lang="pt-BR" b="1" u="sng" dirty="0" smtClean="0">
                <a:solidFill>
                  <a:schemeClr val="dk1"/>
                </a:solidFill>
              </a:rPr>
              <a:t> </a:t>
            </a:r>
            <a:r>
              <a:rPr lang="pt-BR" b="1" u="sng" dirty="0">
                <a:solidFill>
                  <a:schemeClr val="dk1"/>
                </a:solidFill>
              </a:rPr>
              <a:t>R$ </a:t>
            </a:r>
            <a:r>
              <a:rPr lang="pt-BR" b="1" u="sng" dirty="0">
                <a:solidFill>
                  <a:srgbClr val="FF0000"/>
                </a:solidFill>
              </a:rPr>
              <a:t> 508.471,58 </a:t>
            </a:r>
            <a:r>
              <a:rPr lang="pt-BR" b="1" u="sng" dirty="0" smtClean="0">
                <a:solidFill>
                  <a:srgbClr val="FF0000"/>
                </a:solidFill>
              </a:rPr>
              <a:t>/ ano </a:t>
            </a:r>
            <a:r>
              <a:rPr lang="pt-BR" b="1" u="sng" dirty="0">
                <a:solidFill>
                  <a:srgbClr val="FF0000"/>
                </a:solidFill>
              </a:rPr>
              <a:t>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="" xmlns:a16="http://schemas.microsoft.com/office/drawing/2014/main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="" xmlns:a16="http://schemas.microsoft.com/office/drawing/2014/main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="" xmlns:a16="http://schemas.microsoft.com/office/drawing/2014/main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="" xmlns:a16="http://schemas.microsoft.com/office/drawing/2014/main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="" xmlns:a16="http://schemas.microsoft.com/office/drawing/2014/main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883964475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="" xmlns:a16="http://schemas.microsoft.com/office/drawing/2014/main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="" xmlns:a16="http://schemas.microsoft.com/office/drawing/2014/main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="" xmlns:a16="http://schemas.microsoft.com/office/drawing/2014/main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=""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=""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43007"/>
              </p:ext>
            </p:extLst>
          </p:nvPr>
        </p:nvGraphicFramePr>
        <p:xfrm>
          <a:off x="457200" y="2100801"/>
          <a:ext cx="8229600" cy="2339674"/>
        </p:xfrm>
        <a:graphic>
          <a:graphicData uri="http://schemas.openxmlformats.org/drawingml/2006/table">
            <a:tbl>
              <a:tblPr/>
              <a:tblGrid>
                <a:gridCol w="584350"/>
                <a:gridCol w="754786"/>
                <a:gridCol w="913047"/>
                <a:gridCol w="1010439"/>
                <a:gridCol w="584350"/>
                <a:gridCol w="73044"/>
                <a:gridCol w="693916"/>
                <a:gridCol w="791308"/>
                <a:gridCol w="2824360"/>
              </a:tblGrid>
              <a:tr h="70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5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="" xmlns:a16="http://schemas.microsoft.com/office/drawing/2014/main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="" xmlns:a16="http://schemas.microsoft.com/office/drawing/2014/main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="" xmlns:a16="http://schemas.microsoft.com/office/drawing/2014/main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29"/>
            <a:ext cx="9144000" cy="46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5512</TotalTime>
  <Words>808</Words>
  <Application>Microsoft Office PowerPoint</Application>
  <PresentationFormat>On-screen Show (4:3)</PresentationFormat>
  <Paragraphs>280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503</cp:revision>
  <dcterms:created xsi:type="dcterms:W3CDTF">2012-05-11T20:10:57Z</dcterms:created>
  <dcterms:modified xsi:type="dcterms:W3CDTF">2018-03-28T19:38:26Z</dcterms:modified>
</cp:coreProperties>
</file>